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7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1" r:id="rId28"/>
    <p:sldId id="274" r:id="rId29"/>
    <p:sldId id="282" r:id="rId30"/>
    <p:sldId id="275" r:id="rId31"/>
    <p:sldId id="276" r:id="rId32"/>
    <p:sldId id="277" r:id="rId33"/>
    <p:sldId id="278" r:id="rId34"/>
    <p:sldId id="279" r:id="rId35"/>
    <p:sldId id="280" r:id="rId36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588"/>
  </p:normalViewPr>
  <p:slideViewPr>
    <p:cSldViewPr snapToGrid="0" snapToObjects="1">
      <p:cViewPr varScale="1">
        <p:scale>
          <a:sx n="143" d="100"/>
          <a:sy n="143" d="100"/>
        </p:scale>
        <p:origin x="760" y="-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2000">
                <a:latin typeface="Arial"/>
              </a:rPr>
              <a:t>Pulse para editar el formato de las notas</a:t>
            </a:r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1400">
                <a:latin typeface="Times New Roman"/>
              </a:rPr>
              <a:t>&lt;encabezamiento&gt;</a:t>
            </a:r>
            <a:endParaRPr/>
          </a:p>
        </p:txBody>
      </p:sp>
      <p:sp>
        <p:nvSpPr>
          <p:cNvPr id="33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3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4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972AC5E-578B-4878-95C7-3F050165C3F8}" type="slidenum">
              <a:rPr lang="es-GT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4AC7DC7-B28D-41C5-ACDC-246EA143A2C0}" type="slidenum">
              <a:rPr lang="es-GT" sz="12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34" name="Picture 33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94" name="Picture 29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  <p:sp>
        <p:nvSpPr>
          <p:cNvPr id="299" name="PlaceHolder 4"/>
          <p:cNvSpPr>
            <a:spLocks noGrp="1"/>
          </p:cNvSpPr>
          <p:nvPr>
            <p:ph type="dt"/>
          </p:nvPr>
        </p:nvSpPr>
        <p:spPr>
          <a:xfrm>
            <a:off x="45720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00" name="PlaceHolder 5"/>
          <p:cNvSpPr>
            <a:spLocks noGrp="1"/>
          </p:cNvSpPr>
          <p:nvPr>
            <p:ph type="ftr"/>
          </p:nvPr>
        </p:nvSpPr>
        <p:spPr>
          <a:xfrm>
            <a:off x="3126960" y="4685760"/>
            <a:ext cx="2898000" cy="3542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01" name="PlaceHolder 6"/>
          <p:cNvSpPr>
            <a:spLocks noGrp="1"/>
          </p:cNvSpPr>
          <p:nvPr>
            <p:ph type="sldNum"/>
          </p:nvPr>
        </p:nvSpPr>
        <p:spPr>
          <a:xfrm>
            <a:off x="655596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2061641-80A0-4940-AD13-45787D54C5D1}" type="slidenum">
              <a:rPr lang="es-GT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3" Type="http://schemas.openxmlformats.org/officeDocument/2006/relationships/hyperlink" Target="https://github.com/llealgt/moview_review_sentiment_prediction_neural_network/blob/master/Sentiment_Classification_Projects.ipyn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github.com/llealgt/moview_review_sentiment_prediction_RNN/blob/master/Sentiment_RNN.ipynb" TargetMode="External"/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36.png"/><Relationship Id="rId3" Type="http://schemas.openxmlformats.org/officeDocument/2006/relationships/hyperlink" Target="https://github.com/llealgt/Presentacion_UVG_Semana_de_a_tecnologia_2017/blob/master/product_search_relevance/preprocessing.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3" Type="http://schemas.openxmlformats.org/officeDocument/2006/relationships/hyperlink" Target="NUL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528000" y="720000"/>
            <a:ext cx="5326920" cy="8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s-GT" sz="2800" strike="noStrike">
                <a:solidFill>
                  <a:srgbClr val="FFFFFF"/>
                </a:solidFill>
                <a:latin typeface="Calibri"/>
                <a:ea typeface="DejaVu Sans"/>
              </a:rPr>
              <a:t>Redes Neuronales Recurrentes con memoria para procesamiento de texto natura</a:t>
            </a:r>
            <a:r>
              <a:rPr lang="es-GT" sz="3600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3312000" y="2232000"/>
            <a:ext cx="5687280" cy="11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Luis Fernando Leal</a:t>
            </a:r>
            <a:endParaRPr/>
          </a:p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Septiembre 2017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378"/>
          <p:cNvPicPr/>
          <p:nvPr/>
        </p:nvPicPr>
        <p:blipFill>
          <a:blip r:embed="rId2"/>
          <a:stretch/>
        </p:blipFill>
        <p:spPr>
          <a:xfrm>
            <a:off x="3203577" y="946030"/>
            <a:ext cx="4649506" cy="3206259"/>
          </a:xfrm>
          <a:prstGeom prst="rect">
            <a:avLst/>
          </a:prstGeom>
          <a:ln>
            <a:noFill/>
          </a:ln>
        </p:spPr>
      </p:pic>
      <p:sp>
        <p:nvSpPr>
          <p:cNvPr id="380" name="TextShape 1"/>
          <p:cNvSpPr txBox="1"/>
          <p:nvPr/>
        </p:nvSpPr>
        <p:spPr>
          <a:xfrm>
            <a:off x="2952000" y="432000"/>
            <a:ext cx="5281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Pesos en las conexiones(aprendidos por la red)</a:t>
            </a:r>
            <a:endParaRPr dirty="0"/>
          </a:p>
        </p:txBody>
      </p:sp>
      <p:sp>
        <p:nvSpPr>
          <p:cNvPr id="381" name="TextShape 2"/>
          <p:cNvSpPr txBox="1"/>
          <p:nvPr/>
        </p:nvSpPr>
        <p:spPr>
          <a:xfrm>
            <a:off x="3384000" y="43200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  <a:hlinkClick r:id="rId3"/>
              </a:rPr>
              <a:t>Ejemplo en Python. Creditos: Luis Leal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329200" y="133200"/>
            <a:ext cx="6670080" cy="353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GT" sz="2400" strike="noStrike">
                <a:solidFill>
                  <a:srgbClr val="000000"/>
                </a:solidFill>
                <a:latin typeface="Arial"/>
                <a:ea typeface="DejaVu Sans"/>
              </a:rPr>
              <a:t>Pero...cuando un ser humano lee,no lo hace palabra por palabra(basado en la existencia de palabras aisladamente) , existen dependencias y contexto en el texto,nuestros pensamientos tienen persistencia,una red simple no puede hacer esto. Alternativas?</a:t>
            </a:r>
            <a:endParaRPr/>
          </a:p>
        </p:txBody>
      </p:sp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4680000" y="3168000"/>
            <a:ext cx="2088000" cy="16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Características y ventajas</a:t>
            </a:r>
            <a:endParaRPr/>
          </a:p>
        </p:txBody>
      </p:sp>
      <p:sp>
        <p:nvSpPr>
          <p:cNvPr id="386" name="CustomShape 3"/>
          <p:cNvSpPr/>
          <p:nvPr/>
        </p:nvSpPr>
        <p:spPr>
          <a:xfrm>
            <a:off x="536760" y="2113560"/>
            <a:ext cx="4038840" cy="22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Conexiones cíclicas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Mantienen información del pasado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 salida es función de su entrada actual, y de su pasado</a:t>
            </a:r>
            <a:endParaRPr/>
          </a:p>
        </p:txBody>
      </p:sp>
      <p:pic>
        <p:nvPicPr>
          <p:cNvPr id="387" name="Picture 386"/>
          <p:cNvPicPr/>
          <p:nvPr/>
        </p:nvPicPr>
        <p:blipFill>
          <a:blip r:embed="rId2"/>
          <a:stretch/>
        </p:blipFill>
        <p:spPr>
          <a:xfrm>
            <a:off x="5184000" y="1800000"/>
            <a:ext cx="3672000" cy="1800000"/>
          </a:xfrm>
          <a:prstGeom prst="rect">
            <a:avLst/>
          </a:prstGeom>
          <a:ln>
            <a:noFill/>
          </a:ln>
        </p:spPr>
      </p:pic>
      <p:sp>
        <p:nvSpPr>
          <p:cNvPr id="388" name="TextShape 4"/>
          <p:cNvSpPr txBox="1"/>
          <p:nvPr/>
        </p:nvSpPr>
        <p:spPr>
          <a:xfrm>
            <a:off x="5544000" y="3861720"/>
            <a:ext cx="31496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s-GT" dirty="0">
                <a:latin typeface="Arial"/>
              </a:rPr>
              <a:t>Red recurrente. 
Creditos :</a:t>
            </a:r>
            <a:r>
              <a:rPr lang="es-GT" strike="noStrike" dirty="0">
                <a:latin typeface="Arial"/>
              </a:rPr>
              <a:t>Christopher Olah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Dificultades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4572000" y="2113560"/>
            <a:ext cx="4040280" cy="22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Necesitan mas data para aprender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Mayor dificultad de implementación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Sufren de “Vanishing gradient”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Persisten información a muy  corto plazo</a:t>
            </a:r>
            <a:endParaRPr/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864000" y="1512000"/>
            <a:ext cx="3028680" cy="321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LSTM(Long Short Term Memory)</a:t>
            </a:r>
            <a:endParaRPr/>
          </a:p>
        </p:txBody>
      </p:sp>
      <p:sp>
        <p:nvSpPr>
          <p:cNvPr id="395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3"/>
          <p:cNvSpPr/>
          <p:nvPr/>
        </p:nvSpPr>
        <p:spPr>
          <a:xfrm>
            <a:off x="2157480" y="1433160"/>
            <a:ext cx="6482160" cy="20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Tipo de red recurrente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Utiliza celdas de memoria</a:t>
            </a:r>
            <a:endParaRPr dirty="0"/>
          </a:p>
          <a:p>
            <a:pPr marL="800100" lvl="1" indent="-342900" algn="just">
              <a:lnSpc>
                <a:spcPct val="100000"/>
              </a:lnSpc>
              <a:buSzPct val="45000"/>
              <a:buFont typeface="Courier New" charset="0"/>
              <a:buChar char="o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Cada celda tiene un vector de “estado”</a:t>
            </a:r>
            <a:endParaRPr dirty="0"/>
          </a:p>
          <a:p>
            <a:pPr marL="800100" lvl="1" indent="-342900" algn="just">
              <a:lnSpc>
                <a:spcPct val="100000"/>
              </a:lnSpc>
              <a:buSzPct val="45000"/>
              <a:buFont typeface="Courier New" charset="0"/>
              <a:buChar char="o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El vector de estado es controlado por “puertas” que aprenden que información retener  y cual desechar.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Esto les permite guardar información a largo plazo y usar el vector de estado para manejar contexto y dependencias.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396"/>
          <p:cNvPicPr/>
          <p:nvPr/>
        </p:nvPicPr>
        <p:blipFill>
          <a:blip r:embed="rId3"/>
          <a:stretch/>
        </p:blipFill>
        <p:spPr>
          <a:xfrm>
            <a:off x="1056600" y="1296000"/>
            <a:ext cx="7019280" cy="261864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2016000" y="4005720"/>
            <a:ext cx="6623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Red LSTM de 3 pasos – Creditos: Christopher Olah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720000" y="1237680"/>
            <a:ext cx="397750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Análisis de emociones en texto: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80" y="1736040"/>
            <a:ext cx="2422620" cy="2823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00" y="2455831"/>
            <a:ext cx="5499100" cy="138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0431" y="4625788"/>
            <a:ext cx="555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Ejemplo</a:t>
            </a:r>
            <a:r>
              <a:rPr lang="en-US" dirty="0" smtClean="0">
                <a:hlinkClick r:id="rId4"/>
              </a:rPr>
              <a:t> con Python y </a:t>
            </a:r>
            <a:r>
              <a:rPr lang="en-US" dirty="0" err="1" smtClean="0">
                <a:hlinkClick r:id="rId4"/>
              </a:rPr>
              <a:t>Tensorflow</a:t>
            </a:r>
            <a:r>
              <a:rPr lang="en-US" dirty="0" smtClean="0">
                <a:hlinkClick r:id="rId4"/>
              </a:rPr>
              <a:t>. </a:t>
            </a:r>
            <a:r>
              <a:rPr lang="en-US" dirty="0" err="1" smtClean="0">
                <a:hlinkClick r:id="rId4"/>
              </a:rPr>
              <a:t>Creditos</a:t>
            </a:r>
            <a:r>
              <a:rPr lang="en-US" dirty="0" smtClean="0">
                <a:hlinkClick r:id="rId4"/>
              </a:rPr>
              <a:t>: Luis Leal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720000" y="1237680"/>
            <a:ext cx="445680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Traductor de lenguajes usando “seq2seq”: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720000" y="1237680"/>
            <a:ext cx="8426520" cy="16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b="1" strike="noStrike">
                <a:latin typeface="Arial"/>
              </a:rPr>
              <a:t>Modelo generativo</a:t>
            </a:r>
            <a:r>
              <a:rPr lang="es-GT" strike="noStrike">
                <a:latin typeface="Arial"/>
              </a:rPr>
              <a:t>: Hemos visto modelos discriminatorios, un modelo generativo es aquel que en lugar de obtener una clasificación o una representación equivalente de sus datos de entrada, es entrenado para generar por si mismo datos con similitudes a sus datos de entrenamiento.</a:t>
            </a:r>
            <a:endParaRPr/>
          </a:p>
          <a:p>
            <a:r>
              <a:rPr lang="es-GT" b="1" strike="noStrike">
                <a:latin typeface="Arial"/>
              </a:rPr>
              <a:t>Ejemplo: Love-Poe(en desarrollo) </a:t>
            </a:r>
            <a:r>
              <a:rPr lang="es-GT" strike="noStrike">
                <a:latin typeface="Arial"/>
              </a:rPr>
              <a:t>Es un bot que genera literatura de horror</a:t>
            </a:r>
            <a:endParaRPr/>
          </a:p>
          <a:p>
            <a:r>
              <a:rPr lang="es-GT" strike="noStrike">
                <a:latin typeface="Arial"/>
              </a:rPr>
              <a:t>Aprendiendo de 2 conocidos autores Lovecraft y Poe.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42" y="2986705"/>
            <a:ext cx="2683351" cy="2156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" y="1155875"/>
            <a:ext cx="6813176" cy="760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2064765"/>
            <a:ext cx="6777317" cy="723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99" y="2936869"/>
            <a:ext cx="6994708" cy="644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963" y="3580986"/>
            <a:ext cx="2805168" cy="1430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715" y="423199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Código</a:t>
            </a:r>
            <a:r>
              <a:rPr lang="en-US" dirty="0" smtClean="0">
                <a:hlinkClick r:id="rId6" invalidUrl="https://github.com/llealgt/RNN_text_generator_example/blob/master/H.P lovecraft text generation.ipynb"/>
              </a:rPr>
              <a:t> en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9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48920" y="433800"/>
            <a:ext cx="824472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IA,ML,DL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448920" y="1350000"/>
            <a:ext cx="8244720" cy="351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Inteligencia Artificial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Machine Learning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Deep Learning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5" name="Picture 344"/>
          <p:cNvPicPr/>
          <p:nvPr/>
        </p:nvPicPr>
        <p:blipFill>
          <a:blip r:embed="rId2"/>
          <a:stretch/>
        </p:blipFill>
        <p:spPr>
          <a:xfrm rot="21537000">
            <a:off x="4991760" y="1223640"/>
            <a:ext cx="3287880" cy="3312000"/>
          </a:xfrm>
          <a:prstGeom prst="rect">
            <a:avLst/>
          </a:prstGeom>
          <a:ln>
            <a:noFill/>
          </a:ln>
        </p:spPr>
      </p:pic>
      <p:pic>
        <p:nvPicPr>
          <p:cNvPr id="346" name="Picture 345"/>
          <p:cNvPicPr/>
          <p:nvPr/>
        </p:nvPicPr>
        <p:blipFill>
          <a:blip r:embed="rId3"/>
          <a:stretch/>
        </p:blipFill>
        <p:spPr>
          <a:xfrm>
            <a:off x="1080000" y="2808000"/>
            <a:ext cx="2376000" cy="19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113040" y="1080000"/>
            <a:ext cx="8670600" cy="3859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600" b="1" strike="noStrike" dirty="0">
                <a:latin typeface="Arial"/>
              </a:rPr>
              <a:t>Aplicación en la industria(y relación con business inteligence/data warehousing)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 Mes a mes , la empresa envía encuestas  abiertas a nuevos usuarios y estos escriben sus respuestas con texto libre. A la empresa le interesa analizar estas respuestas de una manera estandarizada,pero el texto libre no permite esto. Por lo cual una persona lee encuesta por encuesta y las agrupa para luego generar manualmente un reporte. Problemas?</a:t>
            </a:r>
            <a:endParaRPr dirty="0"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 dirty="0">
                <a:latin typeface="Arial"/>
              </a:rPr>
              <a:t>El numero de usuarios nuevos ha incrementado y demanda mucho trabajo.</a:t>
            </a:r>
            <a:endParaRPr dirty="0"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 dirty="0">
                <a:latin typeface="Arial"/>
              </a:rPr>
              <a:t>El reporte se genera manualmente por lo cual solo es analizado aisladamente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Solución? 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1) Con las encuestas(y reporte) de meses anteriores, entrenamos un bot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utilizando Deep Learning que aprende a realizar la tarea que la persona realiza mes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a mes. 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2) Este bot sera integrado a un job de ETL que automáticamente llevará el resultado de una manera estructurada al data warehouse, para posterior análisis y permitir integración con otros datos de interés</a:t>
            </a:r>
            <a:r>
              <a:rPr lang="es-GT" sz="1600" strike="noStrike" dirty="0" smtClean="0">
                <a:latin typeface="Arial"/>
              </a:rPr>
              <a:t>.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113040" y="1080000"/>
            <a:ext cx="8670600" cy="3859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261126"/>
            <a:ext cx="7512424" cy="26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7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08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Word2Vec embeddings</a:t>
            </a:r>
            <a:endParaRPr/>
          </a:p>
        </p:txBody>
      </p:sp>
      <p:sp>
        <p:nvSpPr>
          <p:cNvPr id="409" name="CustomShape 3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endParaRPr lang="es-GT" strike="noStrike" dirty="0" smtClean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s-GT" dirty="0">
                <a:solidFill>
                  <a:srgbClr val="000000"/>
                </a:solidFill>
                <a:latin typeface="Calibri"/>
              </a:rPr>
              <a:t>Método de aprendizaje no supervisado(solo necesitamos</a:t>
            </a:r>
            <a:r>
              <a:rPr lang="es-GT" dirty="0" smtClean="0"/>
              <a:t> </a:t>
            </a:r>
            <a:r>
              <a:rPr lang="es-GT" dirty="0" smtClean="0">
                <a:solidFill>
                  <a:srgbClr val="000000"/>
                </a:solidFill>
                <a:latin typeface="Calibri"/>
              </a:rPr>
              <a:t>texto, no parejas &lt;texto,salida&gt; )</a:t>
            </a:r>
            <a:endParaRPr lang="es-GT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Aprende </a:t>
            </a: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representaciones vectoriales de las palabras(el tamaño de los vectores es mucho menor que el tamaño del vocabulario)</a:t>
            </a:r>
            <a:endParaRPr dirty="0"/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Estos vectores no son aleatorios, tienen semántica incrustada(vectores similares,corresponden a palabras similares)</a:t>
            </a:r>
            <a:endParaRPr dirty="0"/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Es posible realizar aritmética y aplicaciones interesantes con los vectores, por ejemplo:</a:t>
            </a:r>
            <a:endParaRPr dirty="0"/>
          </a:p>
          <a:p>
            <a:pPr marL="742950" lvl="1" indent="-285750" algn="just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Gatito – gato + perro = perrito</a:t>
            </a:r>
            <a:endParaRPr dirty="0"/>
          </a:p>
          <a:p>
            <a:pPr marL="742950" lvl="1" indent="-285750" algn="just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Rey – hombre + mujer = reina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/>
          </a:p>
        </p:txBody>
      </p:sp>
      <p:pic>
        <p:nvPicPr>
          <p:cNvPr id="412" name="Picture 411"/>
          <p:cNvPicPr/>
          <p:nvPr/>
        </p:nvPicPr>
        <p:blipFill>
          <a:blip r:embed="rId2"/>
          <a:stretch/>
        </p:blipFill>
        <p:spPr>
          <a:xfrm>
            <a:off x="2016000" y="1080000"/>
            <a:ext cx="5039640" cy="338364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3312000" y="4608000"/>
            <a:ext cx="3017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Créditos:Chris MacCormick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1944000" y="1152000"/>
            <a:ext cx="5687640" cy="338364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2664000" y="4752000"/>
            <a:ext cx="399677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Créditos : Google, Tensorflow team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Word2vec en 2d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968400" y="1338120"/>
            <a:ext cx="7743600" cy="1037880"/>
          </a:xfrm>
          <a:prstGeom prst="rect">
            <a:avLst/>
          </a:prstGeom>
          <a:ln>
            <a:noFill/>
          </a:ln>
        </p:spPr>
      </p:pic>
      <p:sp>
        <p:nvSpPr>
          <p:cNvPr id="420" name="TextShape 4"/>
          <p:cNvSpPr txBox="1"/>
          <p:nvPr/>
        </p:nvSpPr>
        <p:spPr>
          <a:xfrm>
            <a:off x="1943999" y="4104000"/>
            <a:ext cx="555945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Ejemplo de wor2vec enbeddings, Credito: Luis Leal</a:t>
            </a:r>
            <a:endParaRPr dirty="0"/>
          </a:p>
        </p:txBody>
      </p:sp>
      <p:pic>
        <p:nvPicPr>
          <p:cNvPr id="421" name="Picture 420"/>
          <p:cNvPicPr/>
          <p:nvPr/>
        </p:nvPicPr>
        <p:blipFill>
          <a:blip r:embed="rId3"/>
          <a:stretch/>
        </p:blipFill>
        <p:spPr>
          <a:xfrm>
            <a:off x="3439440" y="2808000"/>
            <a:ext cx="2104560" cy="103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Stemming</a:t>
            </a: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Método para convertir (reducir) palabras derivadas a palabras base.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Por ejemplo: discutiendo, discuten, discute → discutir 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Usar con precaución!  </a:t>
            </a:r>
            <a:r>
              <a:rPr lang="es-GT" sz="1600" b="1" strike="noStrike">
                <a:solidFill>
                  <a:srgbClr val="000000"/>
                </a:solidFill>
                <a:latin typeface="Calibri"/>
                <a:ea typeface="DejaVu Sans"/>
              </a:rPr>
              <a:t> Puede ayudar pero también puede dañar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Podría confundir un error como “universiod”(la intención era  “universo”) y convertirlo a “universidad”</a:t>
            </a:r>
            <a:endParaRPr/>
          </a:p>
        </p:txBody>
      </p:sp>
      <p:pic>
        <p:nvPicPr>
          <p:cNvPr id="425" name="Picture 424"/>
          <p:cNvPicPr/>
          <p:nvPr/>
        </p:nvPicPr>
        <p:blipFill>
          <a:blip r:embed="rId2"/>
          <a:stretch/>
        </p:blipFill>
        <p:spPr>
          <a:xfrm>
            <a:off x="3139200" y="2395440"/>
            <a:ext cx="3412800" cy="17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Otros</a:t>
            </a:r>
            <a:endParaRPr/>
          </a:p>
        </p:txBody>
      </p:sp>
      <p:sp>
        <p:nvSpPr>
          <p:cNvPr id="428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Case standarization: llevar todo a mayúsculas, o todo a minúsculas.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Remover tildes,o bien corregir palabras no tildadas  a su versión correcta con tilde.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Mapear a vocabulario estándar a través de sinónimos,por ejemplo: moto -&gt; motocicleta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Corregir errores de escritura(o bien </a:t>
            </a:r>
            <a:r>
              <a:rPr lang="es-GT" sz="16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ignorar la palabra) </a:t>
            </a: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Eliminar tanto palabras muy frecuentes, como poco frecuentes.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La lista es interminable, lo mejor es experimentar ,formular hipótesis y evaluar, data science! </a:t>
            </a:r>
            <a:endParaRPr dirty="0"/>
          </a:p>
        </p:txBody>
      </p:sp>
      <p:pic>
        <p:nvPicPr>
          <p:cNvPr id="429" name="Picture 428"/>
          <p:cNvPicPr/>
          <p:nvPr/>
        </p:nvPicPr>
        <p:blipFill>
          <a:blip r:embed="rId2"/>
          <a:stretch/>
        </p:blipFill>
        <p:spPr>
          <a:xfrm>
            <a:off x="3510353" y="3261896"/>
            <a:ext cx="1904760" cy="14284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65960" y="4690376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Ejemplo de text preprocessing. Creditos:DevonGT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Procesamiento de Lenguaje Natural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Chatbots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Traductores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Deteccion de Spam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Analisis de emociones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Muchos mas...</a:t>
            </a:r>
            <a:endParaRPr/>
          </a:p>
        </p:txBody>
      </p:sp>
      <p:pic>
        <p:nvPicPr>
          <p:cNvPr id="349" name="Picture 348"/>
          <p:cNvPicPr/>
          <p:nvPr/>
        </p:nvPicPr>
        <p:blipFill>
          <a:blip r:embed="rId2"/>
          <a:stretch/>
        </p:blipFill>
        <p:spPr>
          <a:xfrm>
            <a:off x="6624000" y="1112040"/>
            <a:ext cx="2315520" cy="234396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3"/>
          <a:stretch/>
        </p:blipFill>
        <p:spPr>
          <a:xfrm>
            <a:off x="3024000" y="3096000"/>
            <a:ext cx="2891520" cy="187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One-hot encoding: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vocabulario</a:t>
            </a:r>
            <a:endParaRPr dirty="0"/>
          </a:p>
        </p:txBody>
      </p:sp>
      <p:pic>
        <p:nvPicPr>
          <p:cNvPr id="353" name="Picture 352"/>
          <p:cNvPicPr/>
          <p:nvPr/>
        </p:nvPicPr>
        <p:blipFill>
          <a:blip r:embed="rId2"/>
          <a:stretch/>
        </p:blipFill>
        <p:spPr>
          <a:xfrm>
            <a:off x="3744000" y="1825200"/>
            <a:ext cx="2592000" cy="98280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3"/>
          <a:stretch/>
        </p:blipFill>
        <p:spPr>
          <a:xfrm>
            <a:off x="3240000" y="1512000"/>
            <a:ext cx="4176000" cy="323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Regresión logística: algoritmo de ML</a:t>
            </a:r>
            <a:endParaRPr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X = palabras(one-hot encoding)</a:t>
            </a:r>
            <a:endParaRPr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Y = probabilidad de ser spam o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lang="es-GT" dirty="0"/>
              <a:t/>
            </a:r>
            <a:br>
              <a:rPr lang="es-GT" dirty="0"/>
            </a:br>
            <a:r>
              <a:rPr lang="es-GT" dirty="0" smtClean="0"/>
              <a:t/>
            </a:r>
            <a:br>
              <a:rPr lang="es-GT" dirty="0" smtClean="0"/>
            </a:br>
            <a:r>
              <a:rPr lang="es-GT" dirty="0" smtClean="0"/>
              <a:t/>
            </a:r>
            <a:br>
              <a:rPr lang="es-GT" dirty="0" smtClean="0"/>
            </a:br>
            <a:r>
              <a:rPr lang="es-GT" dirty="0" smtClean="0"/>
              <a:t/>
            </a:r>
            <a:br>
              <a:rPr lang="es-GT" dirty="0" smtClean="0"/>
            </a:b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Dificultades?</a:t>
            </a:r>
            <a:endParaRPr lang="es-GT" dirty="0"/>
          </a:p>
          <a:p>
            <a:pPr lvl="1"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Vocabulario 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demasiado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grande</a:t>
            </a:r>
            <a:endParaRPr lang="es-GT" dirty="0"/>
          </a:p>
          <a:p>
            <a:pPr lvl="1"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Algoritmo 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lineal</a:t>
            </a:r>
            <a:endParaRPr dirty="0"/>
          </a:p>
        </p:txBody>
      </p:sp>
      <p:pic>
        <p:nvPicPr>
          <p:cNvPr id="357" name="Picture 356"/>
          <p:cNvPicPr/>
          <p:nvPr/>
        </p:nvPicPr>
        <p:blipFill>
          <a:blip r:embed="rId2"/>
          <a:stretch/>
        </p:blipFill>
        <p:spPr>
          <a:xfrm>
            <a:off x="4104000" y="2232000"/>
            <a:ext cx="2592000" cy="98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Lineal vs No Linear</a:t>
            </a:r>
            <a:endParaRPr/>
          </a:p>
        </p:txBody>
      </p:sp>
      <p:sp>
        <p:nvSpPr>
          <p:cNvPr id="359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2344320" y="1414800"/>
            <a:ext cx="2623680" cy="1897200"/>
          </a:xfrm>
          <a:prstGeom prst="rect">
            <a:avLst/>
          </a:prstGeom>
          <a:ln>
            <a:noFill/>
          </a:ln>
        </p:spPr>
      </p:pic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5904000" y="1368000"/>
            <a:ext cx="2736000" cy="1893240"/>
          </a:xfrm>
          <a:prstGeom prst="rect">
            <a:avLst/>
          </a:prstGeom>
          <a:ln>
            <a:noFill/>
          </a:ln>
        </p:spPr>
      </p:pic>
      <p:sp>
        <p:nvSpPr>
          <p:cNvPr id="362" name="TextShape 3"/>
          <p:cNvSpPr txBox="1"/>
          <p:nvPr/>
        </p:nvSpPr>
        <p:spPr>
          <a:xfrm>
            <a:off x="2410920" y="34560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Linealmente separable</a:t>
            </a:r>
            <a:endParaRPr/>
          </a:p>
        </p:txBody>
      </p:sp>
      <p:sp>
        <p:nvSpPr>
          <p:cNvPr id="363" name="TextShape 4"/>
          <p:cNvSpPr txBox="1"/>
          <p:nvPr/>
        </p:nvSpPr>
        <p:spPr>
          <a:xfrm>
            <a:off x="5803920" y="3397680"/>
            <a:ext cx="2764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No linealmente separable</a:t>
            </a:r>
            <a:endParaRPr/>
          </a:p>
        </p:txBody>
      </p:sp>
      <p:sp>
        <p:nvSpPr>
          <p:cNvPr id="364" name="TextShape 5"/>
          <p:cNvSpPr txBox="1"/>
          <p:nvPr/>
        </p:nvSpPr>
        <p:spPr>
          <a:xfrm>
            <a:off x="4028266" y="4052340"/>
            <a:ext cx="315769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Créditos: Luis Serrano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Análisis de emoción</a:t>
            </a:r>
            <a:endParaRPr/>
          </a:p>
        </p:txBody>
      </p:sp>
      <p:sp>
        <p:nvSpPr>
          <p:cNvPr id="36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TextShape 3"/>
          <p:cNvSpPr txBox="1"/>
          <p:nvPr/>
        </p:nvSpPr>
        <p:spPr>
          <a:xfrm>
            <a:off x="2104920" y="1080000"/>
            <a:ext cx="7015320" cy="22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Identificar a partir del texto escrito por una persona, sus emociones </a:t>
            </a:r>
            <a:r>
              <a:rPr lang="es-GT" sz="1700" dirty="0" smtClean="0">
                <a:latin typeface="Arial"/>
              </a:rPr>
              <a:t>o actitud</a:t>
            </a:r>
            <a:r>
              <a:rPr lang="es-GT" sz="1700" dirty="0">
                <a:latin typeface="Arial"/>
              </a:rPr>
              <a:t>: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Comentario positivo vs negativo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Ofensivo/no ofensivo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Le agrada/no le agrada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Triste/feliz</a:t>
            </a:r>
            <a:endParaRPr dirty="0"/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Cuando escribes un comentario a un producto en Amazon, </a:t>
            </a:r>
            <a:r>
              <a:rPr lang="es-GT" sz="1700" dirty="0" smtClean="0">
                <a:latin typeface="Arial"/>
              </a:rPr>
              <a:t>su sistema </a:t>
            </a:r>
            <a:r>
              <a:rPr lang="es-GT" sz="1700" dirty="0">
                <a:latin typeface="Arial"/>
              </a:rPr>
              <a:t>de IA sabe si tu comentario es positivo o no solo a </a:t>
            </a:r>
            <a:r>
              <a:rPr lang="es-GT" sz="1700" dirty="0" smtClean="0">
                <a:latin typeface="Arial"/>
              </a:rPr>
              <a:t>partir del </a:t>
            </a:r>
            <a:r>
              <a:rPr lang="es-GT" sz="1700" dirty="0">
                <a:latin typeface="Arial"/>
              </a:rPr>
              <a:t>texto.  </a:t>
            </a:r>
            <a:endParaRPr dirty="0"/>
          </a:p>
        </p:txBody>
      </p:sp>
      <p:sp>
        <p:nvSpPr>
          <p:cNvPr id="368" name="TextShape 4"/>
          <p:cNvSpPr txBox="1"/>
          <p:nvPr/>
        </p:nvSpPr>
        <p:spPr>
          <a:xfrm>
            <a:off x="2232000" y="2520000"/>
            <a:ext cx="180720" cy="346320"/>
          </a:xfrm>
          <a:prstGeom prst="rect">
            <a:avLst/>
          </a:prstGeom>
          <a:noFill/>
          <a:ln>
            <a:noFill/>
          </a:ln>
        </p:spPr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3672000" y="3168000"/>
            <a:ext cx="4104000" cy="1056960"/>
          </a:xfrm>
          <a:prstGeom prst="rect">
            <a:avLst/>
          </a:prstGeom>
          <a:ln>
            <a:noFill/>
          </a:ln>
        </p:spPr>
      </p:pic>
      <p:sp>
        <p:nvSpPr>
          <p:cNvPr id="370" name="TextShape 5"/>
          <p:cNvSpPr txBox="1"/>
          <p:nvPr/>
        </p:nvSpPr>
        <p:spPr>
          <a:xfrm>
            <a:off x="4320000" y="4304880"/>
            <a:ext cx="3102776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Creditos: Michel Bruley</a:t>
            </a:r>
            <a:endParaRPr/>
          </a:p>
        </p:txBody>
      </p:sp>
      <p:sp>
        <p:nvSpPr>
          <p:cNvPr id="371" name="TextShape 6"/>
          <p:cNvSpPr txBox="1"/>
          <p:nvPr/>
        </p:nvSpPr>
        <p:spPr>
          <a:xfrm>
            <a:off x="3538800" y="46512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  <a:hlinkClick r:id="rId3" invalidUrl="https://github.com/llealgt/machine_learning_foundations_case_study_approach/blob/master/My Analyzing products sentiment.ipynb"/>
              </a:rPr>
              <a:t>Ejemplo en Python. Creditos: Luis Leal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Deep learning y redes neuronales</a:t>
            </a:r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z="2400" strike="noStrike" dirty="0">
                <a:solidFill>
                  <a:srgbClr val="000000"/>
                </a:solidFill>
                <a:latin typeface="Calibri"/>
                <a:ea typeface="DejaVu Sans"/>
              </a:rPr>
              <a:t>Pueden representar relaciones semánticas jerárquicas en datos.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z="2400" strike="noStrike" dirty="0">
                <a:solidFill>
                  <a:srgbClr val="000000"/>
                </a:solidFill>
                <a:latin typeface="Calibri"/>
                <a:ea typeface="DejaVu Sans"/>
              </a:rPr>
              <a:t>Pueden aproximar funciones no lineales complejas.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 dirty="0"/>
          </a:p>
        </p:txBody>
      </p:sp>
      <p:pic>
        <p:nvPicPr>
          <p:cNvPr id="374" name="Picture 373"/>
          <p:cNvPicPr/>
          <p:nvPr/>
        </p:nvPicPr>
        <p:blipFill>
          <a:blip r:embed="rId2"/>
          <a:stretch/>
        </p:blipFill>
        <p:spPr>
          <a:xfrm>
            <a:off x="2520000" y="3168000"/>
            <a:ext cx="1800000" cy="1008000"/>
          </a:xfrm>
          <a:prstGeom prst="rect">
            <a:avLst/>
          </a:prstGeom>
          <a:ln>
            <a:noFill/>
          </a:ln>
        </p:spPr>
      </p:pic>
      <p:pic>
        <p:nvPicPr>
          <p:cNvPr id="375" name="Picture 374"/>
          <p:cNvPicPr/>
          <p:nvPr/>
        </p:nvPicPr>
        <p:blipFill>
          <a:blip r:embed="rId3"/>
          <a:stretch/>
        </p:blipFill>
        <p:spPr>
          <a:xfrm>
            <a:off x="5256000" y="2520000"/>
            <a:ext cx="3240000" cy="235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200" strike="noStrike">
                <a:solidFill>
                  <a:srgbClr val="00AACC"/>
                </a:solidFill>
                <a:latin typeface="Calibri"/>
                <a:ea typeface="DejaVu Sans"/>
              </a:rPr>
              <a:t>Ejemplo:Análisis de emoción con DL</a:t>
            </a:r>
            <a:endParaRPr/>
          </a:p>
        </p:txBody>
      </p:sp>
      <p:pic>
        <p:nvPicPr>
          <p:cNvPr id="377" name="Picture 376"/>
          <p:cNvPicPr/>
          <p:nvPr/>
        </p:nvPicPr>
        <p:blipFill>
          <a:blip r:embed="rId2"/>
          <a:stretch/>
        </p:blipFill>
        <p:spPr>
          <a:xfrm>
            <a:off x="3888000" y="1072800"/>
            <a:ext cx="3528000" cy="2167200"/>
          </a:xfrm>
          <a:prstGeom prst="rect">
            <a:avLst/>
          </a:prstGeom>
          <a:ln>
            <a:noFill/>
          </a:ln>
        </p:spPr>
      </p:pic>
      <p:pic>
        <p:nvPicPr>
          <p:cNvPr id="378" name="Picture 377"/>
          <p:cNvPicPr/>
          <p:nvPr/>
        </p:nvPicPr>
        <p:blipFill>
          <a:blip r:embed="rId3"/>
          <a:stretch/>
        </p:blipFill>
        <p:spPr>
          <a:xfrm>
            <a:off x="4032000" y="3326400"/>
            <a:ext cx="3600000" cy="171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898</Words>
  <Application>Microsoft Macintosh PowerPoint</Application>
  <PresentationFormat>On-screen Show (16:9)</PresentationFormat>
  <Paragraphs>125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Calibri</vt:lpstr>
      <vt:lpstr>Courier New</vt:lpstr>
      <vt:lpstr>DejaVu Sans</vt:lpstr>
      <vt:lpstr>Liberation Serif</vt:lpstr>
      <vt:lpstr>StarSymbol</vt:lpstr>
      <vt:lpstr>Times New Roman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28</cp:revision>
  <dcterms:modified xsi:type="dcterms:W3CDTF">2017-09-07T18:58:00Z</dcterms:modified>
</cp:coreProperties>
</file>